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4660"/>
  </p:normalViewPr>
  <p:slideViewPr>
    <p:cSldViewPr snapToGrid="0" snapToObjects="1">
      <p:cViewPr varScale="1">
        <p:scale>
          <a:sx n="87" d="100"/>
          <a:sy n="87" d="100"/>
        </p:scale>
        <p:origin x="1560" y="1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1162695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288251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327992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65478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42600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1019147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305655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3558454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6198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324534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510123-6646-C646-9D79-7E6C53B8DBA3}" type="datetimeFigureOut">
              <a:rPr lang="en-US" smtClean="0"/>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914CC-050F-374F-92DA-8AC53C46B4A0}" type="slidenum">
              <a:rPr lang="en-US" smtClean="0"/>
              <a:t>‹#›</a:t>
            </a:fld>
            <a:endParaRPr lang="en-US" dirty="0"/>
          </a:p>
        </p:txBody>
      </p:sp>
    </p:spTree>
    <p:extLst>
      <p:ext uri="{BB962C8B-B14F-4D97-AF65-F5344CB8AC3E}">
        <p14:creationId xmlns:p14="http://schemas.microsoft.com/office/powerpoint/2010/main" val="108464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10123-6646-C646-9D79-7E6C53B8DBA3}" type="datetimeFigureOut">
              <a:rPr lang="en-US" smtClean="0"/>
              <a:t>8/28/2021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914CC-050F-374F-92DA-8AC53C46B4A0}" type="slidenum">
              <a:rPr lang="en-US" smtClean="0"/>
              <a:t>‹#›</a:t>
            </a:fld>
            <a:endParaRPr lang="en-US" dirty="0"/>
          </a:p>
        </p:txBody>
      </p:sp>
    </p:spTree>
    <p:extLst>
      <p:ext uri="{BB962C8B-B14F-4D97-AF65-F5344CB8AC3E}">
        <p14:creationId xmlns:p14="http://schemas.microsoft.com/office/powerpoint/2010/main" val="11955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p:cNvSpPr txBox="1"/>
          <p:nvPr/>
        </p:nvSpPr>
        <p:spPr>
          <a:xfrm>
            <a:off x="104712" y="655295"/>
            <a:ext cx="3659093" cy="646331"/>
          </a:xfrm>
          <a:prstGeom prst="rect">
            <a:avLst/>
          </a:prstGeom>
          <a:solidFill>
            <a:schemeClr val="lt1">
              <a:alpha val="5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historians we will be investigating the impact that the Anglo Saxons had upon life in England from their arrival to The Battle of Hastings.</a:t>
            </a:r>
          </a:p>
        </p:txBody>
      </p:sp>
      <p:sp>
        <p:nvSpPr>
          <p:cNvPr id="11" name="TextBox 10"/>
          <p:cNvSpPr txBox="1"/>
          <p:nvPr/>
        </p:nvSpPr>
        <p:spPr>
          <a:xfrm>
            <a:off x="92708" y="1413030"/>
            <a:ext cx="3659093" cy="646331"/>
          </a:xfrm>
          <a:prstGeom prst="rect">
            <a:avLst/>
          </a:prstGeom>
          <a:solidFill>
            <a:schemeClr val="lt1">
              <a:alpha val="5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geographers we will investigate where the </a:t>
            </a:r>
            <a:r>
              <a:rPr lang="en-US" sz="1200" b="1" dirty="0" smtClean="0">
                <a:latin typeface="Calibri" panose="020F0502020204030204" pitchFamily="34" charset="0"/>
                <a:cs typeface="Calibri" panose="020F0502020204030204" pitchFamily="34" charset="0"/>
              </a:rPr>
              <a:t>Anglos </a:t>
            </a:r>
            <a:r>
              <a:rPr lang="en-US" sz="1200" b="1" dirty="0">
                <a:latin typeface="Calibri" panose="020F0502020204030204" pitchFamily="34" charset="0"/>
                <a:cs typeface="Calibri" panose="020F0502020204030204" pitchFamily="34" charset="0"/>
              </a:rPr>
              <a:t>and the Saxons came from and look at Saxon settlements</a:t>
            </a:r>
            <a:r>
              <a:rPr lang="en-US" sz="1200" dirty="0">
                <a:latin typeface="Comic Sans MS"/>
                <a:cs typeface="Comic Sans MS"/>
              </a:rPr>
              <a:t>.</a:t>
            </a:r>
          </a:p>
        </p:txBody>
      </p:sp>
      <p:sp>
        <p:nvSpPr>
          <p:cNvPr id="12" name="TextBox 11"/>
          <p:cNvSpPr txBox="1"/>
          <p:nvPr/>
        </p:nvSpPr>
        <p:spPr>
          <a:xfrm>
            <a:off x="86704" y="4438374"/>
            <a:ext cx="3647089" cy="646331"/>
          </a:xfrm>
          <a:prstGeom prst="rect">
            <a:avLst/>
          </a:prstGeom>
          <a:solidFill>
            <a:schemeClr val="lt1">
              <a:alpha val="5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writers we will be writing </a:t>
            </a:r>
            <a:r>
              <a:rPr lang="en-US" sz="1200" b="1" dirty="0" smtClean="0">
                <a:latin typeface="Calibri" panose="020F0502020204030204" pitchFamily="34" charset="0"/>
                <a:cs typeface="Calibri" panose="020F0502020204030204" pitchFamily="34" charset="0"/>
              </a:rPr>
              <a:t>the </a:t>
            </a:r>
            <a:r>
              <a:rPr lang="en-US" sz="1200" b="1" dirty="0" smtClean="0">
                <a:latin typeface="Calibri" panose="020F0502020204030204" pitchFamily="34" charset="0"/>
                <a:cs typeface="Calibri" panose="020F0502020204030204" pitchFamily="34" charset="0"/>
              </a:rPr>
              <a:t>science fiction narrative ‘Cosmic’ and we will be studying and recreating the poem, ‘The Highway Man’.</a:t>
            </a:r>
            <a:endParaRPr lang="en-US" sz="1200" b="1" dirty="0">
              <a:latin typeface="Calibri" panose="020F0502020204030204" pitchFamily="34" charset="0"/>
              <a:cs typeface="Calibri" panose="020F0502020204030204" pitchFamily="34" charset="0"/>
            </a:endParaRPr>
          </a:p>
        </p:txBody>
      </p:sp>
      <p:sp>
        <p:nvSpPr>
          <p:cNvPr id="16" name="TextBox 15"/>
          <p:cNvSpPr txBox="1"/>
          <p:nvPr/>
        </p:nvSpPr>
        <p:spPr>
          <a:xfrm>
            <a:off x="3846920" y="5608686"/>
            <a:ext cx="3195718" cy="461665"/>
          </a:xfrm>
          <a:prstGeom prst="rect">
            <a:avLst/>
          </a:prstGeom>
          <a:solidFill>
            <a:schemeClr val="lt1">
              <a:alpha val="5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In PSHCE we will </a:t>
            </a:r>
            <a:r>
              <a:rPr lang="en-US" sz="1200" b="1" dirty="0" smtClean="0">
                <a:latin typeface="Calibri" panose="020F0502020204030204" pitchFamily="34" charset="0"/>
                <a:cs typeface="Calibri" panose="020F0502020204030204" pitchFamily="34" charset="0"/>
              </a:rPr>
              <a:t>studying ‘Me and My Relationships’.</a:t>
            </a:r>
            <a:endParaRPr lang="en-US" sz="1200" b="1" dirty="0">
              <a:latin typeface="Calibri" panose="020F0502020204030204" pitchFamily="34" charset="0"/>
              <a:cs typeface="Calibri" panose="020F0502020204030204" pitchFamily="34" charset="0"/>
            </a:endParaRPr>
          </a:p>
        </p:txBody>
      </p:sp>
      <p:sp>
        <p:nvSpPr>
          <p:cNvPr id="17" name="TextBox 16"/>
          <p:cNvSpPr txBox="1"/>
          <p:nvPr/>
        </p:nvSpPr>
        <p:spPr>
          <a:xfrm>
            <a:off x="98711" y="85676"/>
            <a:ext cx="3659093" cy="461665"/>
          </a:xfrm>
          <a:prstGeom prst="rect">
            <a:avLst/>
          </a:prstGeom>
          <a:solidFill>
            <a:schemeClr val="lt1">
              <a:alpha val="5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a:t>
            </a:r>
            <a:r>
              <a:rPr lang="en-US" sz="1200" b="1" dirty="0">
                <a:latin typeface="Calibri" panose="020F0502020204030204" pitchFamily="34" charset="0"/>
                <a:cs typeface="Calibri" panose="020F0502020204030204" pitchFamily="34" charset="0"/>
              </a:rPr>
              <a:t>m</a:t>
            </a:r>
            <a:r>
              <a:rPr lang="en-US" sz="1200" b="1" dirty="0" smtClean="0">
                <a:latin typeface="Calibri" panose="020F0502020204030204" pitchFamily="34" charset="0"/>
                <a:cs typeface="Calibri" panose="020F0502020204030204" pitchFamily="34" charset="0"/>
              </a:rPr>
              <a:t>athematicians </a:t>
            </a:r>
            <a:r>
              <a:rPr lang="en-US" sz="1200" b="1" dirty="0">
                <a:latin typeface="Calibri" panose="020F0502020204030204" pitchFamily="34" charset="0"/>
                <a:cs typeface="Calibri" panose="020F0502020204030204" pitchFamily="34" charset="0"/>
              </a:rPr>
              <a:t>we will be working on </a:t>
            </a:r>
            <a:r>
              <a:rPr lang="en-US" sz="1200" b="1" dirty="0" smtClean="0">
                <a:latin typeface="Calibri" panose="020F0502020204030204" pitchFamily="34" charset="0"/>
                <a:cs typeface="Calibri" panose="020F0502020204030204" pitchFamily="34" charset="0"/>
              </a:rPr>
              <a:t>place value and addition and subtraction.</a:t>
            </a:r>
            <a:endParaRPr lang="en-US" sz="1200" b="1" dirty="0">
              <a:latin typeface="Calibri" panose="020F0502020204030204" pitchFamily="34" charset="0"/>
              <a:cs typeface="Calibri" panose="020F0502020204030204" pitchFamily="34" charset="0"/>
            </a:endParaRPr>
          </a:p>
        </p:txBody>
      </p:sp>
      <p:sp>
        <p:nvSpPr>
          <p:cNvPr id="18" name="TextBox 17"/>
          <p:cNvSpPr txBox="1"/>
          <p:nvPr/>
        </p:nvSpPr>
        <p:spPr>
          <a:xfrm>
            <a:off x="74700" y="5762459"/>
            <a:ext cx="3659093" cy="461665"/>
          </a:xfrm>
          <a:prstGeom prst="rect">
            <a:avLst/>
          </a:prstGeom>
          <a:solidFill>
            <a:schemeClr val="lt1">
              <a:alpha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athletes we will be working on dance and gymnastics.</a:t>
            </a:r>
          </a:p>
        </p:txBody>
      </p:sp>
      <p:sp>
        <p:nvSpPr>
          <p:cNvPr id="19" name="TextBox 18"/>
          <p:cNvSpPr txBox="1"/>
          <p:nvPr/>
        </p:nvSpPr>
        <p:spPr>
          <a:xfrm>
            <a:off x="92708" y="3127124"/>
            <a:ext cx="2814728" cy="646331"/>
          </a:xfrm>
          <a:prstGeom prst="rect">
            <a:avLst/>
          </a:prstGeom>
          <a:solidFill>
            <a:schemeClr val="lt1">
              <a:alpha val="5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computer programmers we will </a:t>
            </a:r>
            <a:r>
              <a:rPr lang="en-US" sz="1200" b="1" dirty="0" smtClean="0">
                <a:latin typeface="Calibri" panose="020F0502020204030204" pitchFamily="34" charset="0"/>
                <a:cs typeface="Calibri" panose="020F0502020204030204" pitchFamily="34" charset="0"/>
              </a:rPr>
              <a:t>begin to study: speed, direction and coordinates.</a:t>
            </a:r>
            <a:endParaRPr lang="en-US" sz="1200" b="1" dirty="0">
              <a:latin typeface="Calibri" panose="020F0502020204030204" pitchFamily="34" charset="0"/>
              <a:cs typeface="Calibri" panose="020F0502020204030204" pitchFamily="34" charset="0"/>
            </a:endParaRPr>
          </a:p>
        </p:txBody>
      </p:sp>
      <p:sp>
        <p:nvSpPr>
          <p:cNvPr id="20" name="TextBox 19"/>
          <p:cNvSpPr txBox="1"/>
          <p:nvPr/>
        </p:nvSpPr>
        <p:spPr>
          <a:xfrm>
            <a:off x="3858652" y="4459882"/>
            <a:ext cx="5141727" cy="461665"/>
          </a:xfrm>
          <a:prstGeom prst="rect">
            <a:avLst/>
          </a:prstGeom>
          <a:solidFill>
            <a:schemeClr val="lt1">
              <a:alpha val="5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a:t>
            </a:r>
            <a:r>
              <a:rPr lang="en-US" sz="1200" b="1" dirty="0" smtClean="0">
                <a:latin typeface="Calibri" panose="020F0502020204030204" pitchFamily="34" charset="0"/>
                <a:cs typeface="Calibri" panose="020F0502020204030204" pitchFamily="34" charset="0"/>
              </a:rPr>
              <a:t>artists </a:t>
            </a:r>
            <a:r>
              <a:rPr lang="en-US" sz="1200" b="1" dirty="0">
                <a:latin typeface="Calibri" panose="020F0502020204030204" pitchFamily="34" charset="0"/>
                <a:cs typeface="Calibri" panose="020F0502020204030204" pitchFamily="34" charset="0"/>
              </a:rPr>
              <a:t>and </a:t>
            </a:r>
            <a:r>
              <a:rPr lang="en-US" sz="1200" b="1" dirty="0">
                <a:latin typeface="Calibri" panose="020F0502020204030204" pitchFamily="34" charset="0"/>
                <a:cs typeface="Calibri" panose="020F0502020204030204" pitchFamily="34" charset="0"/>
              </a:rPr>
              <a:t>d</a:t>
            </a:r>
            <a:r>
              <a:rPr lang="en-US" sz="1200" b="1" dirty="0" smtClean="0">
                <a:latin typeface="Calibri" panose="020F0502020204030204" pitchFamily="34" charset="0"/>
                <a:cs typeface="Calibri" panose="020F0502020204030204" pitchFamily="34" charset="0"/>
              </a:rPr>
              <a:t>esigners </a:t>
            </a:r>
            <a:r>
              <a:rPr lang="en-US" sz="1200" b="1" dirty="0">
                <a:latin typeface="Calibri" panose="020F0502020204030204" pitchFamily="34" charset="0"/>
                <a:cs typeface="Calibri" panose="020F0502020204030204" pitchFamily="34" charset="0"/>
              </a:rPr>
              <a:t>we will be investigating Anglo Saxon art and making sculpted dragon/monster eyes</a:t>
            </a:r>
            <a:r>
              <a:rPr lang="en-US" sz="1200" b="1" dirty="0" smtClean="0">
                <a:latin typeface="Calibri" panose="020F0502020204030204" pitchFamily="34" charset="0"/>
                <a:cs typeface="Calibri" panose="020F0502020204030204" pitchFamily="34" charset="0"/>
              </a:rPr>
              <a:t>. We will also be creating local landscapes.</a:t>
            </a:r>
            <a:endParaRPr lang="en-US" sz="1200" b="1" dirty="0">
              <a:latin typeface="Calibri" panose="020F0502020204030204" pitchFamily="34" charset="0"/>
              <a:cs typeface="Calibri" panose="020F0502020204030204" pitchFamily="34" charset="0"/>
            </a:endParaRPr>
          </a:p>
        </p:txBody>
      </p:sp>
      <p:sp>
        <p:nvSpPr>
          <p:cNvPr id="21" name="TextBox 20"/>
          <p:cNvSpPr txBox="1"/>
          <p:nvPr/>
        </p:nvSpPr>
        <p:spPr>
          <a:xfrm>
            <a:off x="3872571" y="5045880"/>
            <a:ext cx="3170067" cy="461665"/>
          </a:xfrm>
          <a:prstGeom prst="rect">
            <a:avLst/>
          </a:prstGeom>
          <a:solidFill>
            <a:schemeClr val="lt1">
              <a:alpha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a:cs typeface="Comic Sans MS"/>
              </a:rPr>
              <a:t>As </a:t>
            </a:r>
            <a:r>
              <a:rPr lang="en-US" sz="1200" b="1" dirty="0">
                <a:cs typeface="Comic Sans MS"/>
              </a:rPr>
              <a:t>m</a:t>
            </a:r>
            <a:r>
              <a:rPr lang="en-US" sz="1200" b="1" dirty="0" smtClean="0">
                <a:cs typeface="Comic Sans MS"/>
              </a:rPr>
              <a:t>usicians </a:t>
            </a:r>
            <a:r>
              <a:rPr lang="en-US" sz="1200" b="1" dirty="0">
                <a:cs typeface="Comic Sans MS"/>
              </a:rPr>
              <a:t>we will be learning to play Samba instruments.</a:t>
            </a:r>
          </a:p>
        </p:txBody>
      </p:sp>
      <p:sp>
        <p:nvSpPr>
          <p:cNvPr id="25" name="TextBox 24"/>
          <p:cNvSpPr txBox="1"/>
          <p:nvPr/>
        </p:nvSpPr>
        <p:spPr>
          <a:xfrm>
            <a:off x="3859824" y="1265046"/>
            <a:ext cx="5115920" cy="830997"/>
          </a:xfrm>
          <a:prstGeom prst="rect">
            <a:avLst/>
          </a:prstGeom>
          <a:solidFill>
            <a:schemeClr val="lt1">
              <a:alpha val="5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a:t>
            </a:r>
            <a:r>
              <a:rPr lang="en-US" sz="1200" b="1" dirty="0" smtClean="0">
                <a:latin typeface="Calibri" panose="020F0502020204030204" pitchFamily="34" charset="0"/>
                <a:cs typeface="Calibri" panose="020F0502020204030204" pitchFamily="34" charset="0"/>
              </a:rPr>
              <a:t>readers </a:t>
            </a:r>
            <a:r>
              <a:rPr lang="en-US" sz="1200" b="1" dirty="0">
                <a:latin typeface="Calibri" panose="020F0502020204030204" pitchFamily="34" charset="0"/>
                <a:cs typeface="Calibri" panose="020F0502020204030204" pitchFamily="34" charset="0"/>
              </a:rPr>
              <a:t>we will investigate texts about the Anglo Saxons and Alfred the Great. We will read and discuss how the Saxons brought law and order to Britain. We will use our class novels to extend our knowledge of </a:t>
            </a:r>
            <a:r>
              <a:rPr lang="en-US" sz="1200" b="1" dirty="0" smtClean="0">
                <a:latin typeface="Calibri" panose="020F0502020204030204" pitchFamily="34" charset="0"/>
                <a:cs typeface="Calibri" panose="020F0502020204030204" pitchFamily="34" charset="0"/>
              </a:rPr>
              <a:t>the Anglos </a:t>
            </a:r>
            <a:r>
              <a:rPr lang="en-US" sz="1200" b="1" dirty="0">
                <a:latin typeface="Calibri" panose="020F0502020204030204" pitchFamily="34" charset="0"/>
                <a:cs typeface="Calibri" panose="020F0502020204030204" pitchFamily="34" charset="0"/>
              </a:rPr>
              <a:t>and Saxons.</a:t>
            </a:r>
          </a:p>
        </p:txBody>
      </p:sp>
      <p:sp>
        <p:nvSpPr>
          <p:cNvPr id="23" name="TextBox 22"/>
          <p:cNvSpPr txBox="1"/>
          <p:nvPr/>
        </p:nvSpPr>
        <p:spPr>
          <a:xfrm>
            <a:off x="98711" y="5223500"/>
            <a:ext cx="3647089" cy="461665"/>
          </a:xfrm>
          <a:prstGeom prst="rect">
            <a:avLst/>
          </a:prstGeom>
          <a:solidFill>
            <a:schemeClr val="lt1">
              <a:alpha val="5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As language learners we will be studying </a:t>
            </a:r>
            <a:r>
              <a:rPr lang="en-US" sz="1200" b="1" dirty="0" smtClean="0">
                <a:latin typeface="Calibri" panose="020F0502020204030204" pitchFamily="34" charset="0"/>
                <a:cs typeface="Calibri" panose="020F0502020204030204" pitchFamily="34" charset="0"/>
              </a:rPr>
              <a:t>how to fluently describes ourselves in French.</a:t>
            </a:r>
            <a:endParaRPr lang="en-US" sz="1200" b="1" dirty="0">
              <a:latin typeface="Calibri" panose="020F0502020204030204" pitchFamily="34" charset="0"/>
              <a:cs typeface="Calibri" panose="020F0502020204030204" pitchFamily="34" charset="0"/>
            </a:endParaRPr>
          </a:p>
        </p:txBody>
      </p:sp>
      <p:sp>
        <p:nvSpPr>
          <p:cNvPr id="26" name="TextBox 25"/>
          <p:cNvSpPr txBox="1"/>
          <p:nvPr/>
        </p:nvSpPr>
        <p:spPr>
          <a:xfrm>
            <a:off x="3859824" y="2237047"/>
            <a:ext cx="3341076" cy="276999"/>
          </a:xfrm>
          <a:prstGeom prst="rect">
            <a:avLst/>
          </a:prstGeom>
          <a:solidFill>
            <a:schemeClr val="lt1">
              <a:alpha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Class </a:t>
            </a:r>
            <a:r>
              <a:rPr lang="en-US" sz="1200" b="1" dirty="0" smtClean="0">
                <a:latin typeface="Calibri" panose="020F0502020204030204" pitchFamily="34" charset="0"/>
                <a:cs typeface="Calibri" panose="020F0502020204030204" pitchFamily="34" charset="0"/>
              </a:rPr>
              <a:t>nove</a:t>
            </a:r>
            <a:r>
              <a:rPr lang="en-US" sz="1200" b="1" dirty="0">
                <a:latin typeface="Calibri" panose="020F0502020204030204" pitchFamily="34" charset="0"/>
                <a:cs typeface="Calibri" panose="020F0502020204030204" pitchFamily="34" charset="0"/>
              </a:rPr>
              <a:t>l</a:t>
            </a:r>
            <a:r>
              <a:rPr lang="en-US" sz="1200" b="1" dirty="0" smtClean="0">
                <a:latin typeface="Calibri" panose="020F0502020204030204" pitchFamily="34" charset="0"/>
                <a:cs typeface="Calibri" panose="020F0502020204030204" pitchFamily="34" charset="0"/>
              </a:rPr>
              <a:t>: </a:t>
            </a:r>
            <a:r>
              <a:rPr lang="en-US" sz="1200" b="1" dirty="0">
                <a:latin typeface="Calibri" panose="020F0502020204030204" pitchFamily="34" charset="0"/>
                <a:cs typeface="Calibri" panose="020F0502020204030204" pitchFamily="34" charset="0"/>
              </a:rPr>
              <a:t>Beowulf M. Morpurgo.</a:t>
            </a:r>
            <a:endParaRPr lang="en-US" sz="1200" dirty="0">
              <a:latin typeface="Calibri" panose="020F0502020204030204" pitchFamily="34" charset="0"/>
              <a:cs typeface="Calibri" panose="020F0502020204030204" pitchFamily="34" charset="0"/>
            </a:endParaRPr>
          </a:p>
        </p:txBody>
      </p:sp>
      <p:sp>
        <p:nvSpPr>
          <p:cNvPr id="2" name="TextBox 1"/>
          <p:cNvSpPr txBox="1"/>
          <p:nvPr/>
        </p:nvSpPr>
        <p:spPr>
          <a:xfrm>
            <a:off x="3859824" y="2684546"/>
            <a:ext cx="3402622" cy="646331"/>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As religious scholars, we will be looking at </a:t>
            </a:r>
            <a:r>
              <a:rPr lang="en-GB" sz="1200" b="1" dirty="0" smtClean="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some </a:t>
            </a:r>
            <a:r>
              <a:rPr lang="en-GB" sz="1200" b="1"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writings from the Torah, Buddha and Guru </a:t>
            </a:r>
            <a:r>
              <a:rPr lang="en-GB" sz="1200" b="1" dirty="0" err="1">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Granth</a:t>
            </a:r>
            <a:r>
              <a:rPr lang="en-GB" sz="1200" b="1"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 Sahib.</a:t>
            </a:r>
            <a:endParaRPr lang="en-GB" sz="1200" b="1"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4" name="AutoShape 12" descr="Image result for phillip martin clip art Viking galle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5" name="AutoShape 15" descr="Image result for phillip martin clip art Viking galle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4" name="TextBox 23"/>
          <p:cNvSpPr txBox="1"/>
          <p:nvPr/>
        </p:nvSpPr>
        <p:spPr>
          <a:xfrm>
            <a:off x="4994031" y="90182"/>
            <a:ext cx="3981712" cy="892552"/>
          </a:xfrm>
          <a:prstGeom prst="rect">
            <a:avLst/>
          </a:prstGeom>
          <a:solidFill>
            <a:schemeClr val="accent6">
              <a:lumMod val="20000"/>
              <a:lumOff val="80000"/>
            </a:schemeClr>
          </a:solidFill>
          <a:ln>
            <a:solidFill>
              <a:srgbClr val="7030A0"/>
            </a:solidFill>
          </a:ln>
        </p:spPr>
        <p:txBody>
          <a:bodyPr wrap="square" rtlCol="0">
            <a:spAutoFit/>
          </a:bodyPr>
          <a:lstStyle/>
          <a:p>
            <a:r>
              <a:rPr lang="en-GB" sz="2400" b="1" dirty="0">
                <a:solidFill>
                  <a:schemeClr val="bg2">
                    <a:lumMod val="25000"/>
                  </a:schemeClr>
                </a:solidFill>
              </a:rPr>
              <a:t>Year 5</a:t>
            </a:r>
          </a:p>
          <a:p>
            <a:r>
              <a:rPr lang="en-GB" sz="1400" b="1" dirty="0" smtClean="0">
                <a:solidFill>
                  <a:schemeClr val="bg2">
                    <a:lumMod val="25000"/>
                  </a:schemeClr>
                </a:solidFill>
              </a:rPr>
              <a:t>Autumn 1 </a:t>
            </a:r>
            <a:r>
              <a:rPr lang="en-GB" sz="1400" b="1" dirty="0">
                <a:solidFill>
                  <a:schemeClr val="bg2">
                    <a:lumMod val="25000"/>
                  </a:schemeClr>
                </a:solidFill>
              </a:rPr>
              <a:t>topic: </a:t>
            </a:r>
          </a:p>
          <a:p>
            <a:r>
              <a:rPr lang="en-GB" sz="1400" b="1" dirty="0">
                <a:solidFill>
                  <a:schemeClr val="bg2">
                    <a:lumMod val="25000"/>
                  </a:schemeClr>
                </a:solidFill>
              </a:rPr>
              <a:t>Were the Anglo Saxons really smashing?</a:t>
            </a:r>
          </a:p>
        </p:txBody>
      </p:sp>
      <p:pic>
        <p:nvPicPr>
          <p:cNvPr id="1034" name="Picture 10" descr="wh_manor_lif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7797" y="2278998"/>
            <a:ext cx="1565715" cy="920511"/>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http://vikings.phillipmartin.info/vikings_woman_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7804" y="37147"/>
            <a:ext cx="1236227" cy="1185906"/>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Viking Ma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7797" y="5276712"/>
            <a:ext cx="1296537" cy="1230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2708" y="4067847"/>
            <a:ext cx="3647089" cy="276999"/>
          </a:xfrm>
          <a:prstGeom prst="rect">
            <a:avLst/>
          </a:prstGeom>
          <a:solidFill>
            <a:schemeClr val="accent6">
              <a:lumMod val="20000"/>
              <a:lumOff val="80000"/>
            </a:schemeClr>
          </a:solidFill>
          <a:ln>
            <a:solidFill>
              <a:schemeClr val="accent2"/>
            </a:solidFill>
          </a:ln>
        </p:spPr>
        <p:txBody>
          <a:bodyPr wrap="square" rtlCol="0">
            <a:spAutoFit/>
          </a:bodyPr>
          <a:lstStyle/>
          <a:p>
            <a:r>
              <a:rPr lang="en-GB" sz="1200" b="1" dirty="0"/>
              <a:t>As scientists, we will investigate animals and humans.</a:t>
            </a:r>
          </a:p>
        </p:txBody>
      </p:sp>
      <p:sp>
        <p:nvSpPr>
          <p:cNvPr id="27" name="TextBox 26"/>
          <p:cNvSpPr txBox="1"/>
          <p:nvPr/>
        </p:nvSpPr>
        <p:spPr>
          <a:xfrm>
            <a:off x="98709" y="2175760"/>
            <a:ext cx="3647089" cy="830997"/>
          </a:xfrm>
          <a:prstGeom prst="rect">
            <a:avLst/>
          </a:prstGeom>
          <a:solidFill>
            <a:schemeClr val="lt1">
              <a:alpha val="5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b="1" dirty="0" smtClean="0">
                <a:latin typeface="Calibri" panose="020F0502020204030204" pitchFamily="34" charset="0"/>
                <a:cs typeface="Calibri" panose="020F0502020204030204" pitchFamily="34" charset="0"/>
              </a:rPr>
              <a:t>The significant people we will be researching this half term are:</a:t>
            </a:r>
          </a:p>
          <a:p>
            <a:r>
              <a:rPr lang="en-GB" sz="1200" b="1" dirty="0">
                <a:latin typeface="Calibri" panose="020F0502020204030204" pitchFamily="34" charset="0"/>
                <a:cs typeface="Calibri" panose="020F0502020204030204" pitchFamily="34" charset="0"/>
              </a:rPr>
              <a:t>Edward the </a:t>
            </a:r>
            <a:r>
              <a:rPr lang="en-GB" sz="1200" b="1" dirty="0" smtClean="0">
                <a:latin typeface="Calibri" panose="020F0502020204030204" pitchFamily="34" charset="0"/>
                <a:cs typeface="Calibri" panose="020F0502020204030204" pitchFamily="34" charset="0"/>
              </a:rPr>
              <a:t>Confessor and St </a:t>
            </a:r>
            <a:r>
              <a:rPr lang="en-GB" sz="1200" b="1" dirty="0">
                <a:latin typeface="Calibri" panose="020F0502020204030204" pitchFamily="34" charset="0"/>
                <a:cs typeface="Calibri" panose="020F0502020204030204" pitchFamily="34" charset="0"/>
              </a:rPr>
              <a:t>Bede</a:t>
            </a:r>
          </a:p>
          <a:p>
            <a:r>
              <a:rPr lang="en-GB" sz="1200" b="1" dirty="0">
                <a:latin typeface="Calibri" panose="020F0502020204030204" pitchFamily="34" charset="0"/>
                <a:cs typeface="Calibri" panose="020F0502020204030204" pitchFamily="34" charset="0"/>
              </a:rPr>
              <a:t>Adrian of </a:t>
            </a:r>
            <a:r>
              <a:rPr lang="en-GB" sz="1200" b="1" dirty="0" smtClean="0">
                <a:latin typeface="Calibri" panose="020F0502020204030204" pitchFamily="34" charset="0"/>
                <a:cs typeface="Calibri" panose="020F0502020204030204" pitchFamily="34" charset="0"/>
              </a:rPr>
              <a:t>Canterbury</a:t>
            </a:r>
            <a:endParaRPr lang="en-GB" sz="1200" b="1" dirty="0">
              <a:latin typeface="Calibri" panose="020F0502020204030204" pitchFamily="34" charset="0"/>
              <a:cs typeface="Calibri" panose="020F0502020204030204" pitchFamily="34" charset="0"/>
            </a:endParaRPr>
          </a:p>
        </p:txBody>
      </p:sp>
      <p:sp>
        <p:nvSpPr>
          <p:cNvPr id="28" name="TextBox 27"/>
          <p:cNvSpPr txBox="1"/>
          <p:nvPr/>
        </p:nvSpPr>
        <p:spPr>
          <a:xfrm>
            <a:off x="3859823" y="3471881"/>
            <a:ext cx="3402623" cy="830997"/>
          </a:xfrm>
          <a:prstGeom prst="rect">
            <a:avLst/>
          </a:prstGeom>
          <a:solidFill>
            <a:schemeClr val="lt1">
              <a:alpha val="5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smtClean="0">
                <a:latin typeface="Calibri" panose="020F0502020204030204" pitchFamily="34" charset="0"/>
                <a:cs typeface="Calibri" panose="020F0502020204030204" pitchFamily="34" charset="0"/>
              </a:rPr>
              <a:t>When staying safe online we will be </a:t>
            </a:r>
            <a:r>
              <a:rPr lang="en-GB" sz="1200" b="1" dirty="0" smtClean="0">
                <a:latin typeface="Calibri" panose="020F0502020204030204" pitchFamily="34" charset="0"/>
                <a:cs typeface="Calibri" panose="020F0502020204030204" pitchFamily="34" charset="0"/>
              </a:rPr>
              <a:t>recognising </a:t>
            </a:r>
            <a:r>
              <a:rPr lang="en-GB" sz="1200" b="1" dirty="0">
                <a:latin typeface="Calibri" panose="020F0502020204030204" pitchFamily="34" charset="0"/>
                <a:cs typeface="Calibri" panose="020F0502020204030204" pitchFamily="34" charset="0"/>
              </a:rPr>
              <a:t>acceptable and unacceptable </a:t>
            </a:r>
            <a:r>
              <a:rPr lang="en-GB" sz="1200" b="1" dirty="0" smtClean="0">
                <a:latin typeface="Calibri" panose="020F0502020204030204" pitchFamily="34" charset="0"/>
                <a:cs typeface="Calibri" panose="020F0502020204030204" pitchFamily="34" charset="0"/>
              </a:rPr>
              <a:t>behaviour and identifying </a:t>
            </a:r>
            <a:r>
              <a:rPr lang="en-GB" sz="1200" b="1" dirty="0">
                <a:latin typeface="Calibri" panose="020F0502020204030204" pitchFamily="34" charset="0"/>
                <a:cs typeface="Calibri" panose="020F0502020204030204" pitchFamily="34" charset="0"/>
              </a:rPr>
              <a:t>a range of ways to report concerns about content and </a:t>
            </a:r>
            <a:r>
              <a:rPr lang="en-GB" sz="1200" b="1" dirty="0" smtClean="0">
                <a:latin typeface="Calibri" panose="020F0502020204030204" pitchFamily="34" charset="0"/>
                <a:cs typeface="Calibri" panose="020F0502020204030204" pitchFamily="34" charset="0"/>
              </a:rPr>
              <a:t>contact</a:t>
            </a:r>
            <a:r>
              <a:rPr lang="en-US" sz="1200" b="1" dirty="0">
                <a:latin typeface="Calibri" panose="020F0502020204030204" pitchFamily="34" charset="0"/>
                <a:cs typeface="Calibri" panose="020F0502020204030204" pitchFamily="34" charset="0"/>
              </a:rPr>
              <a:t>.</a:t>
            </a:r>
            <a:endParaRPr lang="en-US" sz="1200" b="1" dirty="0">
              <a:latin typeface="Calibri" panose="020F0502020204030204" pitchFamily="34" charset="0"/>
              <a:cs typeface="Calibri" panose="020F0502020204030204" pitchFamily="34" charset="0"/>
            </a:endParaRPr>
          </a:p>
        </p:txBody>
      </p:sp>
      <p:pic>
        <p:nvPicPr>
          <p:cNvPr id="1030" name="Picture 6" descr="Image result for philip martin clip art anglo sax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9864" y="3340513"/>
            <a:ext cx="987805" cy="103083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7"/>
          <a:stretch>
            <a:fillRect/>
          </a:stretch>
        </p:blipFill>
        <p:spPr>
          <a:xfrm>
            <a:off x="3002787" y="3145235"/>
            <a:ext cx="694137" cy="825280"/>
          </a:xfrm>
          <a:prstGeom prst="rect">
            <a:avLst/>
          </a:prstGeom>
        </p:spPr>
      </p:pic>
      <p:sp>
        <p:nvSpPr>
          <p:cNvPr id="29" name="TextBox 28"/>
          <p:cNvSpPr txBox="1"/>
          <p:nvPr/>
        </p:nvSpPr>
        <p:spPr>
          <a:xfrm>
            <a:off x="92708" y="6321015"/>
            <a:ext cx="3641085" cy="461665"/>
          </a:xfrm>
          <a:prstGeom prst="rect">
            <a:avLst/>
          </a:prstGeom>
          <a:solidFill>
            <a:schemeClr val="lt1">
              <a:alpha val="5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a:latin typeface="Calibri" panose="020F0502020204030204" pitchFamily="34" charset="0"/>
                <a:cs typeface="Calibri" panose="020F0502020204030204" pitchFamily="34" charset="0"/>
              </a:rPr>
              <a:t>In </a:t>
            </a:r>
            <a:r>
              <a:rPr lang="en-US" sz="1200" b="1" dirty="0" smtClean="0">
                <a:latin typeface="Calibri" panose="020F0502020204030204" pitchFamily="34" charset="0"/>
                <a:cs typeface="Calibri" panose="020F0502020204030204" pitchFamily="34" charset="0"/>
              </a:rPr>
              <a:t>Fundamental British Values we will be looking at how we respect others and ourselves.</a:t>
            </a:r>
            <a:endParaRPr lang="en-US" sz="1200" b="1" dirty="0">
              <a:latin typeface="Calibri" panose="020F0502020204030204" pitchFamily="34" charset="0"/>
              <a:cs typeface="Calibri" panose="020F0502020204030204" pitchFamily="34" charset="0"/>
            </a:endParaRPr>
          </a:p>
        </p:txBody>
      </p:sp>
      <p:sp>
        <p:nvSpPr>
          <p:cNvPr id="30" name="TextBox 29"/>
          <p:cNvSpPr txBox="1"/>
          <p:nvPr/>
        </p:nvSpPr>
        <p:spPr>
          <a:xfrm>
            <a:off x="3846921" y="6171492"/>
            <a:ext cx="3195717" cy="461665"/>
          </a:xfrm>
          <a:prstGeom prst="rect">
            <a:avLst/>
          </a:prstGeom>
          <a:solidFill>
            <a:schemeClr val="lt1">
              <a:alpha val="5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latin typeface="Calibri" panose="020F0502020204030204" pitchFamily="34" charset="0"/>
                <a:cs typeface="Calibri" panose="020F0502020204030204" pitchFamily="34" charset="0"/>
              </a:rPr>
              <a:t>For Enrichment this half term we will be experiencing an Anglo Saxon banquet.</a:t>
            </a:r>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7540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C4100A0EA26D4F9BF10C427BA48791" ma:contentTypeVersion="11" ma:contentTypeDescription="Create a new document." ma:contentTypeScope="" ma:versionID="73a72f6a475f6fde6bbe48757674d527">
  <xsd:schema xmlns:xsd="http://www.w3.org/2001/XMLSchema" xmlns:xs="http://www.w3.org/2001/XMLSchema" xmlns:p="http://schemas.microsoft.com/office/2006/metadata/properties" xmlns:ns3="4415dbf6-010b-4970-a2c3-7bed00880c37" xmlns:ns4="131de9e0-7acd-433e-8976-34bc15b8fc7e" targetNamespace="http://schemas.microsoft.com/office/2006/metadata/properties" ma:root="true" ma:fieldsID="6134b26bf35329171010da92a07fc401" ns3:_="" ns4:_="">
    <xsd:import namespace="4415dbf6-010b-4970-a2c3-7bed00880c37"/>
    <xsd:import namespace="131de9e0-7acd-433e-8976-34bc15b8fc7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15dbf6-010b-4970-a2c3-7bed00880c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1de9e0-7acd-433e-8976-34bc15b8fc7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94B517-E688-406F-8426-F5ECCAC4F009}">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31de9e0-7acd-433e-8976-34bc15b8fc7e"/>
    <ds:schemaRef ds:uri="http://purl.org/dc/elements/1.1/"/>
    <ds:schemaRef ds:uri="4415dbf6-010b-4970-a2c3-7bed00880c37"/>
    <ds:schemaRef ds:uri="http://www.w3.org/XML/1998/namespace"/>
    <ds:schemaRef ds:uri="http://purl.org/dc/dcmitype/"/>
  </ds:schemaRefs>
</ds:datastoreItem>
</file>

<file path=customXml/itemProps2.xml><?xml version="1.0" encoding="utf-8"?>
<ds:datastoreItem xmlns:ds="http://schemas.openxmlformats.org/officeDocument/2006/customXml" ds:itemID="{AFE03C1D-B70E-4609-8848-0A5585757D5C}">
  <ds:schemaRefs>
    <ds:schemaRef ds:uri="http://schemas.microsoft.com/sharepoint/v3/contenttype/forms"/>
  </ds:schemaRefs>
</ds:datastoreItem>
</file>

<file path=customXml/itemProps3.xml><?xml version="1.0" encoding="utf-8"?>
<ds:datastoreItem xmlns:ds="http://schemas.openxmlformats.org/officeDocument/2006/customXml" ds:itemID="{D249DAB0-1FB6-477B-85BF-75009DE63E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15dbf6-010b-4970-a2c3-7bed00880c37"/>
    <ds:schemaRef ds:uri="131de9e0-7acd-433e-8976-34bc15b8f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790</TotalTime>
  <Words>350</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Clarke</dc:creator>
  <cp:lastModifiedBy>Zoe Butler</cp:lastModifiedBy>
  <cp:revision>53</cp:revision>
  <dcterms:created xsi:type="dcterms:W3CDTF">2014-06-22T21:04:31Z</dcterms:created>
  <dcterms:modified xsi:type="dcterms:W3CDTF">2021-08-28T16:10:03Z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0x010100FDC4100A0EA26D4F9BF10C427BA48791</vt:lpwstr>
  </property>
</Properties>
</file>