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9263" cy="99298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CAD27A6-89A2-461E-A982-478DCC3D6E9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8E80F-48B3-4F95-BF62-C3929E42DA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551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6538A-08B3-4DBF-8EA1-3FDBEC2971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278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B672A-9605-439F-A729-0BEDD1D4DB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850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BBC9D-B8A0-482D-8943-7596D711C1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740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E479B-825B-4E72-88D1-C93D37E01B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789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AE9E2-E5CD-46E8-B993-C8977B7588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647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C2552-DD53-4A0E-9199-14C60604AF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638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59B41-3C57-4233-B7E6-B184D6601A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2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930F8-51EF-4196-9994-D7547D1F62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866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81729-AE0D-423F-A9DF-D86E558E9D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596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E2C3FC-B4B5-434C-88A3-CCA19C156B2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5680" y="1990053"/>
            <a:ext cx="351218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36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Lucida Calligraphy" panose="03010101010101010101" pitchFamily="66" charset="0"/>
              </a:rPr>
              <a:t>Why were the Romans so powerful?</a:t>
            </a:r>
            <a:endParaRPr lang="en-GB" sz="36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Lucida Calligraphy" panose="030101010101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2266" y="312736"/>
            <a:ext cx="2846849" cy="156966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As mathematicians we will deepen our understanding of place value and develop more formal methods for </a:t>
            </a:r>
            <a:r>
              <a:rPr lang="en-GB" sz="16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written addition </a:t>
            </a:r>
            <a:r>
              <a:rPr lang="en-GB" sz="16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and </a:t>
            </a:r>
            <a:r>
              <a:rPr lang="en-GB" sz="16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subtraction.</a:t>
            </a:r>
            <a:endParaRPr lang="en-GB" sz="1600" dirty="0">
              <a:solidFill>
                <a:schemeClr val="bg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44526" y="435846"/>
            <a:ext cx="2232248" cy="132343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As historians we will be investigating the Roman empire and what they brought to Britain.</a:t>
            </a:r>
            <a:endParaRPr lang="en-GB" sz="1600" dirty="0">
              <a:solidFill>
                <a:schemeClr val="bg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72186" y="312737"/>
            <a:ext cx="2469091" cy="181588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As writers we will use Charlie and the Chocolate Factory as a model for our writing. We will also learn the skills needed to write a newspaper report.</a:t>
            </a:r>
            <a:endParaRPr lang="en-GB" sz="1600" dirty="0">
              <a:solidFill>
                <a:schemeClr val="bg1">
                  <a:lumMod val="1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6335" y="2432739"/>
            <a:ext cx="2034942" cy="156966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As language speakers we will be developing our </a:t>
            </a:r>
          </a:p>
          <a:p>
            <a:pPr algn="ctr"/>
            <a:r>
              <a:rPr lang="en-GB" sz="16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knowledge and understanding of French vocabulary. </a:t>
            </a:r>
            <a:endParaRPr lang="en-GB" sz="1600" dirty="0">
              <a:solidFill>
                <a:schemeClr val="bg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319" y="3416824"/>
            <a:ext cx="2041490" cy="132343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In Religious Education we will look at the stories of three religions studied so far.</a:t>
            </a:r>
            <a:endParaRPr lang="en-GB" sz="1600" dirty="0">
              <a:solidFill>
                <a:schemeClr val="bg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375" y="5114345"/>
            <a:ext cx="2197040" cy="132343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As computer programmers we will learn how to use algorithms to create a Roman mosaic.</a:t>
            </a:r>
            <a:endParaRPr lang="en-GB" sz="1600" dirty="0">
              <a:solidFill>
                <a:schemeClr val="bg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5996" y="4912541"/>
            <a:ext cx="3026812" cy="156966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As </a:t>
            </a:r>
            <a:r>
              <a:rPr lang="en-GB" sz="16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Scientists we will be learning about the three states of matter. We will investigate the melting point of chocolate and find out about the water cycle.</a:t>
            </a:r>
            <a:endParaRPr lang="en-GB" sz="20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61389" y="5331873"/>
            <a:ext cx="2079888" cy="107721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In Physical Education we will be developing our football skills . </a:t>
            </a:r>
            <a:endParaRPr lang="en-GB" sz="1600" dirty="0">
              <a:solidFill>
                <a:schemeClr val="bg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45996" y="3926679"/>
            <a:ext cx="1996456" cy="73866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In Music we </a:t>
            </a:r>
            <a:r>
              <a:rPr lang="en-GB" sz="14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will start to learn how to play the trumpet!</a:t>
            </a:r>
            <a:endParaRPr lang="en-GB" sz="1400" dirty="0">
              <a:solidFill>
                <a:schemeClr val="bg1">
                  <a:lumMod val="1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" name="Picture 8" descr="Image result for roman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933" y="3768683"/>
            <a:ext cx="1406209" cy="105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921114" y="4296011"/>
            <a:ext cx="1820163" cy="73866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As artists we will learn how to draw portraits.</a:t>
            </a:r>
            <a:endParaRPr lang="en-GB" sz="1400" dirty="0">
              <a:solidFill>
                <a:schemeClr val="bg1">
                  <a:lumMod val="1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7" name="Picture 10" descr="Image result for ivy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41551">
            <a:off x="2198414" y="3770638"/>
            <a:ext cx="1249977" cy="85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59319" y="2332043"/>
            <a:ext cx="1820163" cy="73866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In PSHCE we will learn about democracy.</a:t>
            </a:r>
            <a:endParaRPr lang="en-GB" sz="1400" dirty="0">
              <a:solidFill>
                <a:schemeClr val="bg1">
                  <a:lumMod val="1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6935" l="2591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04600" y="1933382"/>
            <a:ext cx="1057148" cy="142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1397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0">
      <a:dk1>
        <a:srgbClr val="674517"/>
      </a:dk1>
      <a:lt1>
        <a:srgbClr val="F6E8D6"/>
      </a:lt1>
      <a:dk2>
        <a:srgbClr val="4D4D4D"/>
      </a:dk2>
      <a:lt2>
        <a:srgbClr val="EAC99E"/>
      </a:lt2>
      <a:accent1>
        <a:srgbClr val="FAF3EA"/>
      </a:accent1>
      <a:accent2>
        <a:srgbClr val="D9988D"/>
      </a:accent2>
      <a:accent3>
        <a:srgbClr val="FAF2E8"/>
      </a:accent3>
      <a:accent4>
        <a:srgbClr val="573A12"/>
      </a:accent4>
      <a:accent5>
        <a:srgbClr val="FCF8F3"/>
      </a:accent5>
      <a:accent6>
        <a:srgbClr val="C4897F"/>
      </a:accent6>
      <a:hlink>
        <a:srgbClr val="D69640"/>
      </a:hlink>
      <a:folHlink>
        <a:srgbClr val="969696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674517"/>
        </a:dk1>
        <a:lt1>
          <a:srgbClr val="F6E8D6"/>
        </a:lt1>
        <a:dk2>
          <a:srgbClr val="4D4D4D"/>
        </a:dk2>
        <a:lt2>
          <a:srgbClr val="EAC99E"/>
        </a:lt2>
        <a:accent1>
          <a:srgbClr val="FAF3EA"/>
        </a:accent1>
        <a:accent2>
          <a:srgbClr val="D9988D"/>
        </a:accent2>
        <a:accent3>
          <a:srgbClr val="FAF2E8"/>
        </a:accent3>
        <a:accent4>
          <a:srgbClr val="573A12"/>
        </a:accent4>
        <a:accent5>
          <a:srgbClr val="FCF8F3"/>
        </a:accent5>
        <a:accent6>
          <a:srgbClr val="C4897F"/>
        </a:accent6>
        <a:hlink>
          <a:srgbClr val="D6964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43458"/>
        </a:dk1>
        <a:lt1>
          <a:srgbClr val="F6E8D6"/>
        </a:lt1>
        <a:dk2>
          <a:srgbClr val="545490"/>
        </a:dk2>
        <a:lt2>
          <a:srgbClr val="EAC99E"/>
        </a:lt2>
        <a:accent1>
          <a:srgbClr val="FAF3EA"/>
        </a:accent1>
        <a:accent2>
          <a:srgbClr val="9F9FBF"/>
        </a:accent2>
        <a:accent3>
          <a:srgbClr val="FAF2E8"/>
        </a:accent3>
        <a:accent4>
          <a:srgbClr val="2B2B4A"/>
        </a:accent4>
        <a:accent5>
          <a:srgbClr val="FCF8F3"/>
        </a:accent5>
        <a:accent6>
          <a:srgbClr val="9090AD"/>
        </a:accent6>
        <a:hlink>
          <a:srgbClr val="D3A21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EAEAEA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AEAEAE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2E402A"/>
        </a:dk1>
        <a:lt1>
          <a:srgbClr val="F6E8D6"/>
        </a:lt1>
        <a:dk2>
          <a:srgbClr val="5A7C52"/>
        </a:dk2>
        <a:lt2>
          <a:srgbClr val="EAC99E"/>
        </a:lt2>
        <a:accent1>
          <a:srgbClr val="FAF3EA"/>
        </a:accent1>
        <a:accent2>
          <a:srgbClr val="9FBFA2"/>
        </a:accent2>
        <a:accent3>
          <a:srgbClr val="FAF2E8"/>
        </a:accent3>
        <a:accent4>
          <a:srgbClr val="263522"/>
        </a:accent4>
        <a:accent5>
          <a:srgbClr val="FCF8F3"/>
        </a:accent5>
        <a:accent6>
          <a:srgbClr val="90AD92"/>
        </a:accent6>
        <a:hlink>
          <a:srgbClr val="D3A21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tf10069049</Template>
  <TotalTime>353</TotalTime>
  <Words>192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Comic Sans MS</vt:lpstr>
      <vt:lpstr>Garamond</vt:lpstr>
      <vt:lpstr>Lucida Calligraphy</vt:lpstr>
      <vt:lpstr>Default Design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Matthew Lugg</dc:creator>
  <cp:keywords/>
  <dc:description/>
  <cp:lastModifiedBy>Matthew Lugg</cp:lastModifiedBy>
  <cp:revision>10</cp:revision>
  <cp:lastPrinted>2019-12-04T17:03:01Z</cp:lastPrinted>
  <dcterms:created xsi:type="dcterms:W3CDTF">2019-11-25T09:44:28Z</dcterms:created>
  <dcterms:modified xsi:type="dcterms:W3CDTF">2021-09-08T08:06:50Z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TC100690491033</vt:lpwstr>
  </property>
</Properties>
</file>